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Default Extension="vml" ContentType="application/vnd.openxmlformats-officedocument.vmlDrawing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47"/>
  </p:notesMasterIdLst>
  <p:handoutMasterIdLst>
    <p:handoutMasterId r:id="rId48"/>
  </p:handoutMasterIdLst>
  <p:sldIdLst>
    <p:sldId id="464" r:id="rId2"/>
    <p:sldId id="488" r:id="rId3"/>
    <p:sldId id="489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90" r:id="rId12"/>
    <p:sldId id="591" r:id="rId13"/>
    <p:sldId id="561" r:id="rId14"/>
    <p:sldId id="588" r:id="rId15"/>
    <p:sldId id="523" r:id="rId16"/>
    <p:sldId id="562" r:id="rId17"/>
    <p:sldId id="589" r:id="rId18"/>
    <p:sldId id="568" r:id="rId19"/>
    <p:sldId id="569" r:id="rId20"/>
    <p:sldId id="570" r:id="rId21"/>
    <p:sldId id="571" r:id="rId22"/>
    <p:sldId id="539" r:id="rId23"/>
    <p:sldId id="592" r:id="rId24"/>
    <p:sldId id="540" r:id="rId25"/>
    <p:sldId id="542" r:id="rId26"/>
    <p:sldId id="543" r:id="rId27"/>
    <p:sldId id="551" r:id="rId28"/>
    <p:sldId id="552" r:id="rId29"/>
    <p:sldId id="545" r:id="rId30"/>
    <p:sldId id="553" r:id="rId31"/>
    <p:sldId id="572" r:id="rId32"/>
    <p:sldId id="573" r:id="rId33"/>
    <p:sldId id="580" r:id="rId34"/>
    <p:sldId id="575" r:id="rId35"/>
    <p:sldId id="576" r:id="rId36"/>
    <p:sldId id="579" r:id="rId37"/>
    <p:sldId id="585" r:id="rId38"/>
    <p:sldId id="586" r:id="rId39"/>
    <p:sldId id="587" r:id="rId40"/>
    <p:sldId id="546" r:id="rId41"/>
    <p:sldId id="547" r:id="rId42"/>
    <p:sldId id="548" r:id="rId43"/>
    <p:sldId id="549" r:id="rId44"/>
    <p:sldId id="550" r:id="rId45"/>
    <p:sldId id="522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FF"/>
    <a:srgbClr val="FFCCFF"/>
    <a:srgbClr val="CC99FF"/>
    <a:srgbClr val="800080"/>
    <a:srgbClr val="CC6600"/>
    <a:srgbClr val="5F5F5F"/>
    <a:srgbClr val="6699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D07EC9-93A0-48EB-A4C5-176AA294D2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3EA5A6-7010-4020-92BF-F69C77E6ED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>
                <a:latin typeface="Neutraface Text Bol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286000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67056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Franklin Gothic Medium Cond" pitchFamily="34" charset="0"/>
              </a:defRPr>
            </a:lvl1pPr>
          </a:lstStyle>
          <a:p>
            <a:pPr>
              <a:defRPr/>
            </a:pPr>
            <a:fld id="{33E90D56-9F13-476E-9C0C-A76A957C9F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 b="-1313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8429" name="Rectangle 61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" name="Group 62"/>
          <p:cNvGrpSpPr>
            <a:grpSpLocks/>
          </p:cNvGrpSpPr>
          <p:nvPr userDrawn="1"/>
        </p:nvGrpSpPr>
        <p:grpSpPr bwMode="auto">
          <a:xfrm>
            <a:off x="4953000" y="6318250"/>
            <a:ext cx="1524000" cy="387350"/>
            <a:chOff x="384" y="3840"/>
            <a:chExt cx="1488" cy="377"/>
          </a:xfrm>
        </p:grpSpPr>
        <p:pic>
          <p:nvPicPr>
            <p:cNvPr id="1032" name="Picture 63" descr="ou201_logo"/>
            <p:cNvPicPr>
              <a:picLocks noChangeAspect="1" noChangeArrowheads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912" y="3870"/>
              <a:ext cx="24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64" descr="oscer_logo_crimson_20060918"/>
            <p:cNvPicPr>
              <a:picLocks noChangeAspect="1" noChangeArrowheads="1"/>
            </p:cNvPicPr>
            <p:nvPr userDrawn="1"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84" y="3840"/>
              <a:ext cx="48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65" descr="ouit_logo_small"/>
            <p:cNvPicPr>
              <a:picLocks noChangeAspect="1" noChangeArrowheads="1"/>
            </p:cNvPicPr>
            <p:nvPr userDrawn="1"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52" y="3840"/>
              <a:ext cx="72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435" name="Rectangle 67"/>
          <p:cNvSpPr>
            <a:spLocks noChangeArrowheads="1"/>
          </p:cNvSpPr>
          <p:nvPr/>
        </p:nvSpPr>
        <p:spPr bwMode="auto">
          <a:xfrm>
            <a:off x="304800" y="6248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en-US" sz="1400" dirty="0" smtClean="0">
                <a:latin typeface="Franklin Gothic Medium Cond" pitchFamily="34" charset="0"/>
              </a:rPr>
              <a:t>Cluster Computing (Henry Neeman, U Oklahoma)</a:t>
            </a:r>
            <a:endParaRPr lang="en-US" sz="1400" dirty="0">
              <a:latin typeface="Franklin Gothic Medium Cond" pitchFamily="34" charset="0"/>
            </a:endParaRPr>
          </a:p>
          <a:p>
            <a:pPr algn="r"/>
            <a:r>
              <a:rPr lang="en-US" sz="1400" dirty="0" smtClean="0">
                <a:latin typeface="Franklin Gothic Medium Cond" pitchFamily="34" charset="0"/>
              </a:rPr>
              <a:t>Cyberinfrastructure</a:t>
            </a:r>
            <a:r>
              <a:rPr lang="en-US" sz="1400" baseline="0" dirty="0" smtClean="0">
                <a:latin typeface="Franklin Gothic Medium Cond" pitchFamily="34" charset="0"/>
              </a:rPr>
              <a:t> Day, CSU Dominguez Hills</a:t>
            </a:r>
            <a:r>
              <a:rPr lang="en-US" sz="1400" dirty="0" smtClean="0">
                <a:latin typeface="Franklin Gothic Medium Cond" pitchFamily="34" charset="0"/>
              </a:rPr>
              <a:t>, Friday</a:t>
            </a:r>
            <a:r>
              <a:rPr lang="en-US" sz="1400" baseline="0" dirty="0" smtClean="0">
                <a:latin typeface="Franklin Gothic Medium Cond" pitchFamily="34" charset="0"/>
              </a:rPr>
              <a:t> June 24</a:t>
            </a:r>
            <a:r>
              <a:rPr lang="en-US" sz="1400" dirty="0" smtClean="0">
                <a:latin typeface="Franklin Gothic Medium Cond" pitchFamily="34" charset="0"/>
              </a:rPr>
              <a:t> 2011</a:t>
            </a:r>
            <a:endParaRPr lang="en-US" sz="1400" dirty="0">
              <a:latin typeface="Franklin Gothic Medium Cond" pitchFamily="34" charset="0"/>
            </a:endParaRPr>
          </a:p>
        </p:txBody>
      </p:sp>
      <p:pic>
        <p:nvPicPr>
          <p:cNvPr id="11" name="Picture 10" descr="csudh_logo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6477000" y="6235337"/>
            <a:ext cx="520500" cy="570411"/>
          </a:xfrm>
          <a:prstGeom prst="rect">
            <a:avLst/>
          </a:prstGeom>
        </p:spPr>
      </p:pic>
      <p:sp>
        <p:nvSpPr>
          <p:cNvPr id="12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Franklin Gothic Medium Cond" pitchFamily="34" charset="0"/>
              </a:defRPr>
            </a:lvl1pPr>
          </a:lstStyle>
          <a:p>
            <a:pPr>
              <a:defRPr/>
            </a:pPr>
            <a:fld id="{33E90D56-9F13-476E-9C0C-A76A957C9F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gency FB" pitchFamily="34" charset="0"/>
          <a:ea typeface="ＭＳ Ｐゴシック" pitchFamily="-107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gency FB" pitchFamily="34" charset="0"/>
          <a:ea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gency FB" pitchFamily="34" charset="0"/>
          <a:ea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gency FB" pitchFamily="34" charset="0"/>
          <a:ea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gency FB" pitchFamily="34" charset="0"/>
          <a:ea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utiger LT Std 55 Roman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utiger LT Std 55 Roman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utiger LT Std 55 Roman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utiger LT Std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bg1"/>
          </a:solidFill>
          <a:latin typeface="Franklin Gothic Medium" pitchFamily="34" charset="0"/>
          <a:ea typeface="ＭＳ Ｐゴシック" pitchFamily="-107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200">
          <a:solidFill>
            <a:schemeClr val="bg1"/>
          </a:solidFill>
          <a:latin typeface="Franklin Gothic Medium" pitchFamily="34" charset="0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bg1"/>
          </a:solidFill>
          <a:latin typeface="Franklin Gothic Medium" pitchFamily="34" charset="0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800">
          <a:solidFill>
            <a:schemeClr val="bg1"/>
          </a:solidFill>
          <a:latin typeface="Franklin Gothic Medium" pitchFamily="34" charset="0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bg1"/>
          </a:solidFill>
          <a:latin typeface="Franklin Gothic Medium" pitchFamily="34" charset="0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-107" charset="2"/>
        <a:buChar char="n"/>
        <a:defRPr sz="1600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-107" charset="2"/>
        <a:buChar char="n"/>
        <a:defRPr sz="1600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-107" charset="2"/>
        <a:buChar char="n"/>
        <a:defRPr sz="1600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-107" charset="2"/>
        <a:buChar char="n"/>
        <a:defRPr sz="1600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562350"/>
            <a:ext cx="8534400" cy="552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gency FB" pitchFamily="34" charset="0"/>
              </a:rPr>
              <a:t>Cyberinfrastructure Day @ California State University Dominguez Hills</a:t>
            </a:r>
            <a:br>
              <a:rPr lang="en-US" sz="2400" dirty="0" smtClean="0">
                <a:latin typeface="Agency FB" pitchFamily="34" charset="0"/>
              </a:rPr>
            </a:br>
            <a:r>
              <a:rPr lang="en-US" sz="2000" dirty="0" smtClean="0">
                <a:latin typeface="Agency FB" pitchFamily="34" charset="0"/>
              </a:rPr>
              <a:t>Friday June 24 2011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953000"/>
            <a:ext cx="8305800" cy="914400"/>
          </a:xfrm>
        </p:spPr>
        <p:txBody>
          <a:bodyPr/>
          <a:lstStyle/>
          <a:p>
            <a:pPr algn="l" eaLnBrk="1" hangingPunct="1"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800" dirty="0" smtClean="0">
                <a:latin typeface="Franklin Gothic Demi" pitchFamily="34" charset="0"/>
              </a:rPr>
              <a:t>Henry Neeman, Director</a:t>
            </a:r>
          </a:p>
          <a:p>
            <a:pPr algn="l" eaLnBrk="1" hangingPunct="1">
              <a:lnSpc>
                <a:spcPct val="700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dirty="0" smtClean="0"/>
              <a:t>OU Supercomputing Center for Education &amp; Research (OSCER)</a:t>
            </a:r>
          </a:p>
          <a:p>
            <a:pPr algn="l" eaLnBrk="1" hangingPunct="1">
              <a:lnSpc>
                <a:spcPct val="700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dirty="0" smtClean="0"/>
              <a:t>University of Oklahoma</a:t>
            </a:r>
          </a:p>
        </p:txBody>
      </p:sp>
      <p:sp>
        <p:nvSpPr>
          <p:cNvPr id="18436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48"/>
          <p:cNvSpPr>
            <a:spLocks noChangeArrowheads="1"/>
          </p:cNvSpPr>
          <p:nvPr/>
        </p:nvSpPr>
        <p:spPr bwMode="auto">
          <a:xfrm>
            <a:off x="304800" y="609600"/>
            <a:ext cx="8534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 b="1" dirty="0" smtClean="0">
                <a:solidFill>
                  <a:schemeClr val="bg1"/>
                </a:solidFill>
                <a:latin typeface="Agency FB" pitchFamily="34" charset="0"/>
              </a:rPr>
              <a:t>Cluster Computing</a:t>
            </a:r>
            <a:endParaRPr lang="en-US" sz="8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8439" name="Rectangle 50"/>
          <p:cNvSpPr>
            <a:spLocks noChangeArrowheads="1"/>
          </p:cNvSpPr>
          <p:nvPr/>
        </p:nvSpPr>
        <p:spPr bwMode="auto">
          <a:xfrm>
            <a:off x="0" y="2438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40" name="Picture 51" descr="ou201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514600"/>
            <a:ext cx="5794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52" descr="oscer_logo_crimson_200609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492375"/>
            <a:ext cx="1143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53" descr="ouit_logo_small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438400"/>
            <a:ext cx="17462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okflyingfla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2486025"/>
            <a:ext cx="1355725" cy="865188"/>
          </a:xfrm>
          <a:prstGeom prst="rect">
            <a:avLst/>
          </a:prstGeom>
          <a:noFill/>
        </p:spPr>
      </p:pic>
      <p:pic>
        <p:nvPicPr>
          <p:cNvPr id="11" name="Picture 10" descr="csudh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0" y="2475411"/>
            <a:ext cx="834390" cy="914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33663" y="6172200"/>
            <a:ext cx="3995737" cy="4572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029200" cy="4800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Purchased mid-July 2008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First friendly user Aug 15 2008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Full production Oct 3 2008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Christmas Day 2008: &gt;~75% of nodes and ~66% of cores were in use.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OU’s Dell Intel Xeon Linux Cluster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5043488" y="5562600"/>
            <a:ext cx="365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sooner.oscer.ou.edu</a:t>
            </a:r>
          </a:p>
        </p:txBody>
      </p:sp>
      <p:pic>
        <p:nvPicPr>
          <p:cNvPr id="35847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1905000"/>
            <a:ext cx="2801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Moore’s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In 1965, Gordon Moore was an engineer at Fairchild Semiconductor.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He noticed that the number of transistors that could be squeezed onto a chip was doubling about every 18 months.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It turns out that computer speed is roughly proportional to the number of transistors per unit area.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Moore wrote a paper about this concept, which became known as </a:t>
            </a:r>
            <a:r>
              <a:rPr lang="en-US" b="1" i="1" u="sng" smtClean="0"/>
              <a:t>“Moore’s Law.”</a:t>
            </a:r>
            <a:r>
              <a:rPr lang="en-US" smtClean="0"/>
              <a:t> </a:t>
            </a:r>
          </a:p>
        </p:txBody>
      </p:sp>
      <p:sp>
        <p:nvSpPr>
          <p:cNvPr id="1351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Moore’s Law Observed</a:t>
            </a: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984250" y="1027113"/>
          <a:ext cx="7104063" cy="4913312"/>
        </p:xfrm>
        <a:graphic>
          <a:graphicData uri="http://schemas.openxmlformats.org/presentationml/2006/ole">
            <p:oleObj spid="_x0000_s183298" name="Worksheet" r:id="rId5" imgW="8591702" imgH="5943447" progId="Excel.Sheet.8">
              <p:embed/>
            </p:oleObj>
          </a:graphicData>
        </a:graphic>
      </p:graphicFrame>
      <p:sp>
        <p:nvSpPr>
          <p:cNvPr id="136196" name="Line 4"/>
          <p:cNvSpPr>
            <a:spLocks noChangeShapeType="1"/>
          </p:cNvSpPr>
          <p:nvPr/>
        </p:nvSpPr>
        <p:spPr bwMode="auto">
          <a:xfrm flipV="1">
            <a:off x="2590800" y="2867025"/>
            <a:ext cx="4114800" cy="137160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934200" y="3962400"/>
            <a:ext cx="18288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>
                <a:solidFill>
                  <a:schemeClr val="bg1"/>
                </a:solidFill>
                <a:latin typeface="Franklin Gothic Medium" pitchFamily="34" charset="0"/>
              </a:rPr>
              <a:t>GFLOPs</a:t>
            </a:r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billions of calculations per second</a:t>
            </a:r>
          </a:p>
        </p:txBody>
      </p:sp>
      <p:sp>
        <p:nvSpPr>
          <p:cNvPr id="13619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EECAA3-9744-42BD-A076-412AAE38207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 Cond" pitchFamily="34" charset="0"/>
                <a:ea typeface="ＭＳ Ｐゴシック" pitchFamily="-107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  <a:ea typeface="ＭＳ Ｐゴシック" pitchFamily="-107" charset="-128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33663" y="6172200"/>
            <a:ext cx="3995737" cy="4572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029200" cy="4800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Sooner compute nodes: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64 GFLOPs per server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Fastest dual socket server today: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240 GFLOPs per server (3.75x)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So: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16 Sooner racks from 2008 =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  4.5 racks in 2011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u="sng" dirty="0" smtClean="0"/>
              <a:t>MEANING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Institutional cluster from 2008 =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  Departmental cluster in 2011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Moore’s Law: 2008 vs 2011 (CPU)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5043488" y="5562600"/>
            <a:ext cx="365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sooner.oscer.ou.edu</a:t>
            </a:r>
          </a:p>
        </p:txBody>
      </p:sp>
      <p:pic>
        <p:nvPicPr>
          <p:cNvPr id="35847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1905000"/>
            <a:ext cx="2801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33663" y="6172200"/>
            <a:ext cx="3995737" cy="4572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029200" cy="4800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Sooner compute nodes: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  64 GFLOPs per server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Fastest GPU card today: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  665 GFLOPs per card (10.4x)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So: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27 Sooner racks from 2008 =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  52 graphics cards </a:t>
            </a:r>
            <a:r>
              <a:rPr lang="en-US" b="1" dirty="0" smtClean="0"/>
              <a:t>from 2011</a:t>
            </a:r>
            <a:endParaRPr lang="en-US" b="1" dirty="0" smtClean="0"/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u="sng" dirty="0" smtClean="0"/>
              <a:t>MEANING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1 Sooner rack from 2008 =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  2 graphics cards from 2011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Moore’s Law: 2008 vs 2011 (GPU)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5043488" y="5562600"/>
            <a:ext cx="365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sooner.oscer.ou.edu</a:t>
            </a:r>
          </a:p>
        </p:txBody>
      </p:sp>
      <p:pic>
        <p:nvPicPr>
          <p:cNvPr id="35847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1905000"/>
            <a:ext cx="2801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Clusters Used For?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876800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accent2"/>
                </a:solidFill>
              </a:rPr>
              <a:t>Simulation</a:t>
            </a:r>
            <a:r>
              <a:rPr lang="en-US" dirty="0" smtClean="0"/>
              <a:t> of physical phenomena – things that are   too big, too small, too slow, too fast,                              too expensive or too dangerous                                         to study in real life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Weather forecasting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Protein folding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Energy management</a:t>
            </a:r>
          </a:p>
          <a:p>
            <a:pPr>
              <a:lnSpc>
                <a:spcPct val="80000"/>
              </a:lnSpc>
            </a:pPr>
            <a:r>
              <a:rPr lang="en-US" b="1" i="1" u="sng" dirty="0" smtClean="0">
                <a:solidFill>
                  <a:schemeClr val="accent2"/>
                </a:solidFill>
              </a:rPr>
              <a:t>Optimization:</a:t>
            </a:r>
            <a:r>
              <a:rPr lang="en-US" dirty="0" smtClean="0"/>
              <a:t> picking the best mix of stuff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chemeClr val="accent2"/>
                </a:solidFill>
              </a:rPr>
              <a:t>Data mining</a:t>
            </a:r>
            <a:r>
              <a:rPr lang="en-US" i="1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finding </a:t>
            </a:r>
            <a:r>
              <a:rPr lang="en-US" b="1" u="sng" dirty="0" smtClean="0">
                <a:solidFill>
                  <a:srgbClr val="6699FF"/>
                </a:solidFill>
              </a:rPr>
              <a:t>needles</a:t>
            </a:r>
            <a:r>
              <a:rPr lang="en-US" dirty="0" smtClean="0"/>
              <a:t> of                        information in a </a:t>
            </a:r>
            <a:r>
              <a:rPr lang="en-US" b="1" u="sng" dirty="0" smtClean="0">
                <a:solidFill>
                  <a:srgbClr val="66FF33"/>
                </a:solidFill>
              </a:rPr>
              <a:t>haystack</a:t>
            </a:r>
            <a:r>
              <a:rPr lang="en-US" dirty="0" smtClean="0"/>
              <a:t> of data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Gene sequencing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Detecting storms that might produce  tornados</a:t>
            </a:r>
          </a:p>
          <a:p>
            <a:pPr>
              <a:lnSpc>
                <a:spcPct val="80000"/>
              </a:lnSpc>
            </a:pPr>
            <a:r>
              <a:rPr lang="en-US" b="1" i="1" u="sng" dirty="0" smtClean="0">
                <a:solidFill>
                  <a:schemeClr val="accent2"/>
                </a:solidFill>
              </a:rPr>
              <a:t>Visualization</a:t>
            </a:r>
            <a:r>
              <a:rPr lang="en-US" i="1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turning a vast sea of </a:t>
            </a:r>
            <a:r>
              <a:rPr lang="en-US" b="1" u="sng" dirty="0" smtClean="0">
                <a:solidFill>
                  <a:srgbClr val="6699FF"/>
                </a:solidFill>
              </a:rPr>
              <a:t>data</a:t>
            </a:r>
            <a:r>
              <a:rPr lang="en-US" dirty="0" smtClean="0"/>
              <a:t> into          </a:t>
            </a:r>
            <a:r>
              <a:rPr lang="en-US" b="1" u="sng" dirty="0" smtClean="0">
                <a:solidFill>
                  <a:srgbClr val="66FF33"/>
                </a:solidFill>
              </a:rPr>
              <a:t>pictures</a:t>
            </a:r>
            <a:r>
              <a:rPr lang="en-US" dirty="0" smtClean="0"/>
              <a:t> that a scientist can understand</a:t>
            </a:r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6324600" y="1752600"/>
            <a:ext cx="2590800" cy="2667000"/>
            <a:chOff x="262" y="1008"/>
            <a:chExt cx="2496" cy="2315"/>
          </a:xfrm>
        </p:grpSpPr>
        <p:pic>
          <p:nvPicPr>
            <p:cNvPr id="105477" name="Picture 5"/>
            <p:cNvPicPr>
              <a:picLocks noChangeAspect="1" noChangeArrowheads="1"/>
            </p:cNvPicPr>
            <p:nvPr/>
          </p:nvPicPr>
          <p:blipFill>
            <a:blip r:embed="rId4">
              <a:lum bright="-36000" contrast="54000"/>
            </a:blip>
            <a:srcRect/>
            <a:stretch>
              <a:fillRect/>
            </a:stretch>
          </p:blipFill>
          <p:spPr bwMode="auto">
            <a:xfrm>
              <a:off x="262" y="1008"/>
              <a:ext cx="2496" cy="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5478" name="Group 6"/>
            <p:cNvGrpSpPr>
              <a:grpSpLocks/>
            </p:cNvGrpSpPr>
            <p:nvPr/>
          </p:nvGrpSpPr>
          <p:grpSpPr bwMode="auto">
            <a:xfrm>
              <a:off x="470" y="1824"/>
              <a:ext cx="1952" cy="1303"/>
              <a:chOff x="496" y="1488"/>
              <a:chExt cx="1952" cy="1303"/>
            </a:xfrm>
          </p:grpSpPr>
          <p:sp>
            <p:nvSpPr>
              <p:cNvPr id="105479" name="Rectangle 7"/>
              <p:cNvSpPr>
                <a:spLocks noChangeArrowheads="1"/>
              </p:cNvSpPr>
              <p:nvPr/>
            </p:nvSpPr>
            <p:spPr bwMode="auto">
              <a:xfrm>
                <a:off x="1440" y="1488"/>
                <a:ext cx="1008" cy="768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80" name="Rectangle 8"/>
              <p:cNvSpPr>
                <a:spLocks noChangeArrowheads="1"/>
              </p:cNvSpPr>
              <p:nvPr/>
            </p:nvSpPr>
            <p:spPr bwMode="auto">
              <a:xfrm>
                <a:off x="496" y="1919"/>
                <a:ext cx="1016" cy="63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rgbClr val="FF0000"/>
                    </a:solidFill>
                  </a:rPr>
                  <a:t>Moore, OK</a:t>
                </a:r>
              </a:p>
              <a:p>
                <a:pPr eaLnBrk="0" hangingPunct="0"/>
                <a:r>
                  <a:rPr lang="en-US" sz="1400" b="1">
                    <a:solidFill>
                      <a:srgbClr val="FF0000"/>
                    </a:solidFill>
                  </a:rPr>
                  <a:t>Tornadic</a:t>
                </a:r>
              </a:p>
              <a:p>
                <a:pPr eaLnBrk="0" hangingPunct="0"/>
                <a:r>
                  <a:rPr lang="en-US" sz="1400" b="1">
                    <a:solidFill>
                      <a:srgbClr val="FF0000"/>
                    </a:solidFill>
                  </a:rPr>
                  <a:t>Storm</a:t>
                </a: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81" name="Line 9"/>
              <p:cNvSpPr>
                <a:spLocks noChangeShapeType="1"/>
              </p:cNvSpPr>
              <p:nvPr/>
            </p:nvSpPr>
            <p:spPr bwMode="auto">
              <a:xfrm flipH="1">
                <a:off x="1344" y="1728"/>
                <a:ext cx="384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82" name="Rectangle 10"/>
              <p:cNvSpPr>
                <a:spLocks noChangeArrowheads="1"/>
              </p:cNvSpPr>
              <p:nvPr/>
            </p:nvSpPr>
            <p:spPr bwMode="auto">
              <a:xfrm>
                <a:off x="1421" y="2447"/>
                <a:ext cx="239" cy="3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6494463" y="4402138"/>
            <a:ext cx="1762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Franklin Gothic Medium" pitchFamily="34" charset="0"/>
              </a:rPr>
              <a:t>Courtesy Kelvin </a:t>
            </a:r>
            <a:r>
              <a:rPr lang="en-US" sz="1000" dirty="0" err="1">
                <a:solidFill>
                  <a:schemeClr val="bg1"/>
                </a:solidFill>
                <a:latin typeface="Franklin Gothic Medium" pitchFamily="34" charset="0"/>
              </a:rPr>
              <a:t>Droegemeier</a:t>
            </a:r>
            <a:endParaRPr lang="en-US" sz="10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05484" name="Picture 12" descr="comet73_e_fro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730750"/>
            <a:ext cx="1371600" cy="1365250"/>
          </a:xfrm>
          <a:prstGeom prst="rect">
            <a:avLst/>
          </a:prstGeom>
          <a:noFill/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5638800" y="4648200"/>
            <a:ext cx="2014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Franklin Gothic Medium" pitchFamily="34" charset="0"/>
              </a:rPr>
              <a:t>Courtesy Mordecai-Mark Mac Low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3962400" y="3352800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Franklin Gothic Medium" pitchFamily="34" charset="0"/>
              </a:rPr>
              <a:t>Courtesy Greg Bryan &amp;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Franklin Gothic Medium" pitchFamily="34" charset="0"/>
              </a:rPr>
              <a:t>Mike Norman</a:t>
            </a:r>
          </a:p>
        </p:txBody>
      </p:sp>
      <p:pic>
        <p:nvPicPr>
          <p:cNvPr id="105487" name="Picture 15" descr="gbryan_gas_temp"/>
          <p:cNvPicPr>
            <a:picLocks noChangeAspect="1" noChangeArrowheads="1"/>
          </p:cNvPicPr>
          <p:nvPr/>
        </p:nvPicPr>
        <p:blipFill>
          <a:blip r:embed="rId6">
            <a:lum bright="30000" contrast="30000"/>
          </a:blip>
          <a:srcRect/>
          <a:stretch>
            <a:fillRect/>
          </a:stretch>
        </p:blipFill>
        <p:spPr bwMode="auto">
          <a:xfrm>
            <a:off x="4800600" y="22860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8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0" dirty="0" smtClean="0"/>
              <a:t>So You Want to Buy</a:t>
            </a:r>
            <a:br>
              <a:rPr lang="en-US" sz="8000" dirty="0" smtClean="0"/>
            </a:br>
            <a:r>
              <a:rPr lang="en-US" sz="8000" dirty="0" smtClean="0"/>
              <a:t>a Cluster ...</a:t>
            </a:r>
          </a:p>
        </p:txBody>
      </p:sp>
      <p:pic>
        <p:nvPicPr>
          <p:cNvPr id="4" name="Picture 3" descr="the_scream_edvard_munch_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048000"/>
            <a:ext cx="2209800" cy="29710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0" dirty="0" smtClean="0"/>
              <a:t>So You Want to Buy</a:t>
            </a:r>
            <a:br>
              <a:rPr lang="en-US" sz="8000" dirty="0" smtClean="0"/>
            </a:br>
            <a:r>
              <a:rPr lang="en-US" sz="8000" dirty="0" smtClean="0"/>
              <a:t>a Cluster ...</a:t>
            </a:r>
          </a:p>
        </p:txBody>
      </p:sp>
      <p:pic>
        <p:nvPicPr>
          <p:cNvPr id="3" name="Picture 2" descr="scream_relax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124201"/>
            <a:ext cx="3581400" cy="27116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867400"/>
            <a:ext cx="853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http://www.theonion.com/articles/the-scream-returns-from-twoyear-vacation-relaxed,9803/</a:t>
            </a:r>
            <a:endParaRPr lang="en-US" sz="10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NSF Major Research Instrumentation (MRI)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NSF has a program called Major Research Instrumentation (MRI).</a:t>
            </a:r>
          </a:p>
          <a:p>
            <a:r>
              <a:rPr lang="en-US" dirty="0" smtClean="0"/>
              <a:t>This program will give your institution up to $4M for hardware, and they fund several clusters every year  (but ask for less than $1M, to improve your chance of success).</a:t>
            </a:r>
          </a:p>
          <a:p>
            <a:r>
              <a:rPr lang="en-US" dirty="0" smtClean="0"/>
              <a:t>Each institution only gets 2 MRI acquisition proposal slots per year, so you have to convince your institution that you should get one.</a:t>
            </a:r>
          </a:p>
          <a:p>
            <a:r>
              <a:rPr lang="en-US" dirty="0" smtClean="0"/>
              <a:t>If you line up a couple dozen participants, you’ve got a very compelling argument why you should get one of the slots.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NSF MRI Budget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Ask for a little under $1M: at $1M and above, there’s an extra round of reviews that’s much harder to survive.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Spend your NSF budget on hardware, not on space, power, cooling (disallowed because MRI won’t pay for infrastructure).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Non-PhD-granting institutions are exempt from providing cost share.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Describe how your hardware will be administered. (And </a:t>
            </a:r>
            <a:r>
              <a:rPr lang="en-US" b="1" u="sng" dirty="0" smtClean="0"/>
              <a:t>DON’T</a:t>
            </a:r>
            <a:r>
              <a:rPr lang="en-US" dirty="0" smtClean="0"/>
              <a:t> say that your </a:t>
            </a:r>
            <a:r>
              <a:rPr lang="en-US" dirty="0" err="1" smtClean="0"/>
              <a:t>sysadmin</a:t>
            </a:r>
            <a:r>
              <a:rPr lang="en-US" dirty="0" smtClean="0"/>
              <a:t> will be a grad student.)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Include a letter of commitment listing everything that will be provided by your institution.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648200" y="3352800"/>
            <a:ext cx="3429000" cy="2874963"/>
            <a:chOff x="2704" y="1776"/>
            <a:chExt cx="2912" cy="2208"/>
          </a:xfrm>
        </p:grpSpPr>
        <p:pic>
          <p:nvPicPr>
            <p:cNvPr id="19463" name="Picture 3" descr="oscer_rounds_200207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4" y="1980"/>
              <a:ext cx="2832" cy="188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19464" name="Rectangle 4"/>
            <p:cNvSpPr>
              <a:spLocks noChangeArrowheads="1"/>
            </p:cNvSpPr>
            <p:nvPr/>
          </p:nvSpPr>
          <p:spPr bwMode="auto">
            <a:xfrm>
              <a:off x="5184" y="1776"/>
              <a:ext cx="432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</a:t>
            </a:r>
          </a:p>
        </p:txBody>
      </p:sp>
      <p:pic>
        <p:nvPicPr>
          <p:cNvPr id="19460" name="Picture 6" descr="ncsi2004o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581400"/>
            <a:ext cx="3429000" cy="2514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9461" name="Picture 7" descr="oksupercompsymp2005_crowdpix_20051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0668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3picCRCDnanoFall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066800"/>
            <a:ext cx="32004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EECAA3-9744-42BD-A076-412AAE38207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 Cond" pitchFamily="34" charset="0"/>
                <a:ea typeface="ＭＳ Ｐゴシック" pitchFamily="-107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  <a:ea typeface="ＭＳ Ｐゴシック" pitchFamily="-107" charset="-128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NSF MRI Hardware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Justify your particular hardware decision, especially if it’s more expensive than a vanilla x86-64 cluster.</a:t>
            </a:r>
          </a:p>
          <a:p>
            <a:r>
              <a:rPr lang="en-US" dirty="0" smtClean="0"/>
              <a:t>Avoid listing multiple different resources – that’ll look like a shopping list. Make it look like one big, coherent thing with multiple pieces working together.</a:t>
            </a:r>
          </a:p>
          <a:p>
            <a:r>
              <a:rPr lang="en-US" dirty="0" smtClean="0"/>
              <a:t>Don’t include components that very few users will want to use – they should pay for those components on their own project budgets.</a:t>
            </a:r>
          </a:p>
          <a:p>
            <a:r>
              <a:rPr lang="en-US" dirty="0" smtClean="0"/>
              <a:t>Include one or more vendor quotes for your hardware in the Supplementary Documents.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NSF MRI Projects to Use the Hardware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77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Describe several research projects, including well-funded “hero” projects, each in about a page of detail, to showcase your top users.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Also list several other research projects in less detail, to show that the hardware will be busy all the time.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You don’t need a unifying science or engineering theme: Computational Science &amp; Engineering is fine.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List the number of faculty, staff and students who will use the hardware, for each of the projects and in total. Include a summary table.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If a research project involves multiple institutions, specify which parts will be done by your institution.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List all the relevant current and pending funding, for each research project and in total, </a:t>
            </a:r>
            <a:r>
              <a:rPr lang="en-US" u="sng" dirty="0" smtClean="0"/>
              <a:t>in the project description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0" smtClean="0"/>
              <a:t>Oklahoma Cyberinfrastructure Initiative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OK vs LA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Population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OK 3.75M, LA (city limits) 3.79M, LA (metro) 15M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Population Density (people per square mile)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OK 55, LA (city) 7545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Gross Domestic Product (2008):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OK $13.4B, LA (metro) $752B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http://www.ok.gov/oesc_web/documents/lmiEconIndPub.pdf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http://www.bea.gov/regional/gdpmetro/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PhD-granting Institutions: OK 3, LA 3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Members of the Coalition for Academic Scientific Computing (mid-to-large academic supercomputing centers):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OK 1, LA (city) 1, LA (metro)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OK Cyberinfrastructure Initiative (OCII)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All academic institutions in Oklahoma are eligible to      sign up for free use of centrally-owned CI resources           at OU and Oklahoma State U (OSU).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Other kinds of institutions (government, NGO, commercial) are eligible to use, though not necessarily for free.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Everyone can participate in our CI education initiative    (not just in OK).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CSUDH, CSU Fullerton, Caltech, Christensen Middle School, National U, UC Santa Barbara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Oklahoma Supercomputing Symposium open to all (10th Symposium Oct 11-12 2011).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Providing “Supercomputing in Plain English” overview talk statewide (have visited 11 of 13 public universities, 7 of  12 private universities).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OCII Accomplishments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077200" cy="5105400"/>
          </a:xfrm>
        </p:spPr>
        <p:txBody>
          <a:bodyPr/>
          <a:lstStyle/>
          <a:p>
            <a:r>
              <a:rPr lang="en-US" dirty="0" smtClean="0"/>
              <a:t>Other NSF Grants</a:t>
            </a:r>
          </a:p>
          <a:p>
            <a:pPr lvl="1"/>
            <a:r>
              <a:rPr lang="en-US" dirty="0" smtClean="0"/>
              <a:t>NSF EPSCoR Track 2: </a:t>
            </a:r>
            <a:r>
              <a:rPr lang="en-US" dirty="0" err="1" smtClean="0"/>
              <a:t>Ecoinformatics</a:t>
            </a:r>
            <a:r>
              <a:rPr lang="en-US" dirty="0" smtClean="0"/>
              <a:t> (ecology) with Kansas: $6M ($3M to OK)</a:t>
            </a:r>
          </a:p>
          <a:p>
            <a:pPr lvl="1"/>
            <a:r>
              <a:rPr lang="en-US" dirty="0" smtClean="0"/>
              <a:t>NSF EPSCoR C2: Networking: $1.17M to OK – includes OK’s only HBCU, Tribal Colleges</a:t>
            </a:r>
          </a:p>
          <a:p>
            <a:pPr lvl="1"/>
            <a:r>
              <a:rPr lang="en-US" dirty="0" smtClean="0"/>
              <a:t>NSF MRI: Oklahoma PetaStore ($793K to OU)</a:t>
            </a:r>
          </a:p>
          <a:p>
            <a:r>
              <a:rPr lang="en-US" dirty="0" smtClean="0"/>
              <a:t>OCII provides supercomputer accounts to many external users (outside of OU and OSU): 75+ users at 24 academic, government, industry and nonprofit organizations (and counting) – up from 34 users at 15 institutions since Dec 2008.</a:t>
            </a:r>
          </a:p>
          <a:p>
            <a:r>
              <a:rPr lang="en-US" dirty="0" smtClean="0"/>
              <a:t>OCII is </a:t>
            </a:r>
            <a:r>
              <a:rPr lang="en-US" u="sng" dirty="0" smtClean="0"/>
              <a:t>directly responsible</a:t>
            </a:r>
            <a:r>
              <a:rPr lang="en-US" dirty="0" smtClean="0"/>
              <a:t> for $20M in NSF grants to OK since our first meeting in 2006 (Track1, Track2, C2, MRI).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smtClean="0"/>
              <a:t>OCII Outcomes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88A5C62D-58B0-4D92-BCA5-F25D896E396C}" type="slidenum">
              <a:rPr lang="en-US"/>
              <a:pPr/>
              <a:t>27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External Funding </a:t>
            </a:r>
            <a:r>
              <a:rPr lang="en-US" sz="3600" dirty="0" smtClean="0"/>
              <a:t>Outcomes (OU)</a:t>
            </a:r>
            <a:endParaRPr lang="en-US" sz="3600" dirty="0"/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924800" cy="5105400"/>
          </a:xfrm>
        </p:spPr>
        <p:txBody>
          <a:bodyPr/>
          <a:lstStyle/>
          <a:p>
            <a:r>
              <a:rPr lang="en-US" dirty="0"/>
              <a:t>External research funding </a:t>
            </a:r>
            <a:r>
              <a:rPr lang="en-US" dirty="0" smtClean="0"/>
              <a:t>facilitated by OSCER                              </a:t>
            </a:r>
            <a:r>
              <a:rPr lang="en-US" dirty="0"/>
              <a:t>(Fall 2001- Fall </a:t>
            </a:r>
            <a:r>
              <a:rPr lang="en-US" dirty="0" smtClean="0"/>
              <a:t>2010): </a:t>
            </a:r>
            <a:r>
              <a:rPr lang="en-US" b="1" dirty="0" smtClean="0"/>
              <a:t>$186M+ total, $100M+ to OU</a:t>
            </a:r>
            <a:endParaRPr lang="en-US" b="1" dirty="0"/>
          </a:p>
          <a:p>
            <a:r>
              <a:rPr lang="en-US" dirty="0"/>
              <a:t>Funded projects: </a:t>
            </a:r>
            <a:r>
              <a:rPr lang="en-US" b="1" dirty="0" smtClean="0"/>
              <a:t>162+</a:t>
            </a:r>
            <a:endParaRPr lang="en-US" b="1" dirty="0"/>
          </a:p>
          <a:p>
            <a:r>
              <a:rPr lang="en-US" b="1" dirty="0" smtClean="0"/>
              <a:t>102</a:t>
            </a:r>
            <a:r>
              <a:rPr lang="en-US" dirty="0" smtClean="0"/>
              <a:t> </a:t>
            </a:r>
            <a:r>
              <a:rPr lang="en-US" dirty="0"/>
              <a:t>OU faculty and staff in </a:t>
            </a:r>
            <a:r>
              <a:rPr lang="en-US" b="1" dirty="0" smtClean="0"/>
              <a:t>19</a:t>
            </a:r>
            <a:r>
              <a:rPr lang="en-US" dirty="0" smtClean="0"/>
              <a:t> </a:t>
            </a:r>
            <a:r>
              <a:rPr lang="en-US" dirty="0"/>
              <a:t>academic departments and </a:t>
            </a:r>
            <a:r>
              <a:rPr lang="en-US" dirty="0" smtClean="0"/>
              <a:t>2 </a:t>
            </a:r>
            <a:r>
              <a:rPr lang="en-US" dirty="0"/>
              <a:t>other campus organizations (research centers etc)</a:t>
            </a:r>
          </a:p>
          <a:p>
            <a:r>
              <a:rPr lang="en-US" dirty="0" smtClean="0"/>
              <a:t>Comparison: Fiscal </a:t>
            </a:r>
            <a:r>
              <a:rPr lang="en-US" dirty="0"/>
              <a:t>Year </a:t>
            </a:r>
            <a:r>
              <a:rPr lang="en-US" dirty="0" smtClean="0"/>
              <a:t>2002-10 </a:t>
            </a:r>
            <a:r>
              <a:rPr lang="en-US" dirty="0"/>
              <a:t>(July 2001 – June </a:t>
            </a:r>
            <a:r>
              <a:rPr lang="en-US" dirty="0" smtClean="0"/>
              <a:t>2010): OU </a:t>
            </a:r>
            <a:r>
              <a:rPr lang="en-US" dirty="0"/>
              <a:t>Norman externally funded research expenditure: </a:t>
            </a:r>
            <a:r>
              <a:rPr lang="en-US" dirty="0" smtClean="0"/>
              <a:t>$611M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Since being founded in fall of 2001, OSCER has enabled research projects comprising more than </a:t>
            </a:r>
            <a:r>
              <a:rPr lang="en-US" b="1" u="sng" dirty="0" smtClean="0"/>
              <a:t>1 </a:t>
            </a:r>
            <a:r>
              <a:rPr lang="en-US" b="1" u="sng" dirty="0"/>
              <a:t>/ 7 of OU Norman's total externally funded research </a:t>
            </a:r>
            <a:r>
              <a:rPr lang="en-US" b="1" u="sng" dirty="0" smtClean="0"/>
              <a:t>expenditure</a:t>
            </a:r>
            <a:r>
              <a:rPr lang="en-US" dirty="0" smtClean="0"/>
              <a:t>, with more than a </a:t>
            </a:r>
            <a:r>
              <a:rPr lang="en-US" b="1" u="sng" dirty="0" smtClean="0"/>
              <a:t>7-to-1 return on investment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2A8F78E8-806F-422A-BF83-E515250B2FA2}" type="slidenum">
              <a:rPr lang="en-US"/>
              <a:pPr/>
              <a:t>28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Publications Facilitated by </a:t>
            </a:r>
            <a:r>
              <a:rPr lang="en-US" sz="3600" dirty="0"/>
              <a:t>OSCER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4953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u="sng" dirty="0" smtClean="0"/>
              <a:t>600+</a:t>
            </a:r>
            <a:r>
              <a:rPr lang="en-US" sz="2000" dirty="0" smtClean="0"/>
              <a:t> publications facilitated by OSCER</a:t>
            </a:r>
            <a:endParaRPr lang="en-US" sz="2000" dirty="0"/>
          </a:p>
          <a:p>
            <a:pPr lvl="1">
              <a:lnSpc>
                <a:spcPct val="60000"/>
              </a:lnSpc>
            </a:pPr>
            <a:r>
              <a:rPr lang="en-US" sz="2000" dirty="0" smtClean="0"/>
              <a:t>2010: 128+ papers</a:t>
            </a:r>
            <a:endParaRPr lang="en-US" sz="2000" dirty="0" smtClean="0">
              <a:solidFill>
                <a:srgbClr val="CC0099"/>
              </a:solidFill>
            </a:endParaRPr>
          </a:p>
          <a:p>
            <a:pPr lvl="1">
              <a:lnSpc>
                <a:spcPct val="60000"/>
              </a:lnSpc>
            </a:pPr>
            <a:r>
              <a:rPr lang="en-US" sz="2000" dirty="0" smtClean="0"/>
              <a:t>2009</a:t>
            </a:r>
            <a:r>
              <a:rPr lang="en-US" sz="2000" dirty="0"/>
              <a:t>: </a:t>
            </a:r>
            <a:r>
              <a:rPr lang="en-US" sz="2000" dirty="0" smtClean="0"/>
              <a:t>105 papers</a:t>
            </a:r>
            <a:endParaRPr lang="en-US" sz="2000" dirty="0"/>
          </a:p>
          <a:p>
            <a:pPr lvl="1">
              <a:lnSpc>
                <a:spcPct val="60000"/>
              </a:lnSpc>
            </a:pPr>
            <a:r>
              <a:rPr lang="en-US" sz="2000" dirty="0"/>
              <a:t>2008: </a:t>
            </a:r>
            <a:r>
              <a:rPr lang="en-US" sz="2000" dirty="0" smtClean="0"/>
              <a:t>100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2007: </a:t>
            </a:r>
            <a:r>
              <a:rPr lang="en-US" sz="2000" dirty="0" smtClean="0"/>
              <a:t>72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2006: </a:t>
            </a:r>
            <a:r>
              <a:rPr lang="en-US" sz="2000" dirty="0" smtClean="0"/>
              <a:t>85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2005: </a:t>
            </a:r>
            <a:r>
              <a:rPr lang="en-US" sz="2000" dirty="0" smtClean="0"/>
              <a:t>63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2004: </a:t>
            </a:r>
            <a:r>
              <a:rPr lang="en-US" sz="2000" dirty="0" smtClean="0"/>
              <a:t>27</a:t>
            </a:r>
            <a:endParaRPr lang="en-US" sz="2000" dirty="0"/>
          </a:p>
          <a:p>
            <a:pPr lvl="1">
              <a:lnSpc>
                <a:spcPct val="70000"/>
              </a:lnSpc>
            </a:pPr>
            <a:r>
              <a:rPr lang="en-US" sz="2000" dirty="0"/>
              <a:t>2003:   </a:t>
            </a:r>
            <a:r>
              <a:rPr lang="en-US" sz="2000" dirty="0" smtClean="0"/>
              <a:t>9</a:t>
            </a:r>
            <a:endParaRPr lang="en-US" sz="2000" dirty="0"/>
          </a:p>
          <a:p>
            <a:pPr lvl="1">
              <a:lnSpc>
                <a:spcPct val="70000"/>
              </a:lnSpc>
            </a:pPr>
            <a:r>
              <a:rPr lang="en-US" sz="2000" dirty="0"/>
              <a:t>2002:   8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2001:   3</a:t>
            </a:r>
            <a:endParaRPr lang="en-US" sz="1600" dirty="0"/>
          </a:p>
        </p:txBody>
      </p:sp>
      <p:sp>
        <p:nvSpPr>
          <p:cNvPr id="886790" name="Text Box 6"/>
          <p:cNvSpPr txBox="1">
            <a:spLocks noChangeArrowheads="1"/>
          </p:cNvSpPr>
          <p:nvPr/>
        </p:nvSpPr>
        <p:spPr bwMode="auto">
          <a:xfrm>
            <a:off x="609600" y="4749225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Franklin Gothic Medium" pitchFamily="34" charset="0"/>
              </a:rPr>
              <a:t>These </a:t>
            </a:r>
            <a:r>
              <a:rPr lang="en-US" sz="2400" dirty="0" smtClean="0">
                <a:solidFill>
                  <a:schemeClr val="bg1"/>
                </a:solidFill>
                <a:latin typeface="Franklin Gothic Medium" pitchFamily="34" charset="0"/>
              </a:rPr>
              <a:t>publications </a:t>
            </a:r>
            <a:r>
              <a:rPr lang="en-US" sz="2400" dirty="0">
                <a:solidFill>
                  <a:schemeClr val="bg1"/>
                </a:solidFill>
                <a:latin typeface="Franklin Gothic Medium" pitchFamily="34" charset="0"/>
              </a:rPr>
              <a:t>would have been impossible, or much more difficult, or would have taken much longer, without OSCER’s direct, hands-on help.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Education Outcomes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14548"/>
            <a:ext cx="81534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“Supercomputing in Plain English”: 1000+ participants at 166 academic, government, industry and nonprofit groups in 42 US states &amp; territories plus 5 other countries: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124 academic institutions in 40 US states and territories (including CSUDH) plus  Argentina, China, Mexico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18 government agencies in 10 US states, Mexico, Switzerland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17 private companies in 9 US states and territories plus India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7 non-governmental organizations in 5 US states and territories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Research universities, masters-granting, bachelors-granting, community colleges, high school, middle school; minority-serving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</a:t>
            </a:r>
          </a:p>
        </p:txBody>
      </p:sp>
      <p:pic>
        <p:nvPicPr>
          <p:cNvPr id="20484" name="Picture 5" descr="topdawg_20051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1170656"/>
            <a:ext cx="3581516" cy="477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arson206_25pct_200604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371600"/>
            <a:ext cx="143019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 descr="ddn_s2a99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990600"/>
            <a:ext cx="1347983" cy="2667000"/>
          </a:xfrm>
          <a:prstGeom prst="rect">
            <a:avLst/>
          </a:prstGeom>
        </p:spPr>
      </p:pic>
      <p:pic>
        <p:nvPicPr>
          <p:cNvPr id="8" name="Picture 7" descr="ibm_ts3500_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633560"/>
            <a:ext cx="3618292" cy="2476727"/>
          </a:xfrm>
          <a:prstGeom prst="rect">
            <a:avLst/>
          </a:prstGeom>
        </p:spPr>
      </p:pic>
      <p:pic>
        <p:nvPicPr>
          <p:cNvPr id="10" name="Picture 9" descr="ddn_s2a99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990600"/>
            <a:ext cx="1347983" cy="2667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Cooperation between institutions is essential: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among PhD-granting institutions;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between PhD-granting and masters- and bachelors-granting;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between Minority Serving Institutions and others;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between academic and non-academic.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CI win for any institution in the OK is a win for the whole state.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Providing users across OK with access to centrally-owned resources at PhD-granting institutions costs little but returns a lot.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Help the institutions that you think are your rivals; it turns out that they’re your best advocates.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CI has a huge Return on Investment.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667000"/>
            <a:ext cx="7772400" cy="1143000"/>
          </a:xfrm>
        </p:spPr>
        <p:txBody>
          <a:bodyPr/>
          <a:lstStyle/>
          <a:p>
            <a:r>
              <a:rPr lang="en-US" sz="8000" dirty="0" smtClean="0"/>
              <a:t>Cyberinfrastructure Education</a:t>
            </a:r>
          </a:p>
        </p:txBody>
      </p:sp>
      <p:sp>
        <p:nvSpPr>
          <p:cNvPr id="1341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Tutorial Workshop Series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The National Computational Science Institute (NCSI) runs a tutorial workshop series every summer.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The target audience is primarily faculty who want to learn to teach their students (especially undergraduates) how to use High Performance Computing (HPC) and Computational Science &amp; Engineering (CSE).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The workshops have also accepted students and </a:t>
            </a:r>
            <a:r>
              <a:rPr lang="en-US" dirty="0" err="1" smtClean="0"/>
              <a:t>postdocs</a:t>
            </a:r>
            <a:r>
              <a:rPr lang="en-US" dirty="0" smtClean="0"/>
              <a:t>, especially those who are planning teaching careers, and professionals who have a role in helping researchers to use HPC and CSE.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The workshops attract a very diverse audience, from a broad variety of institution types (PhD-granting, masters, bachelors, community colleges, MSIs, etc).</a:t>
            </a:r>
          </a:p>
        </p:txBody>
      </p:sp>
      <p:sp>
        <p:nvSpPr>
          <p:cNvPr id="1351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32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Workshops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648200"/>
          </a:xfrm>
        </p:spPr>
        <p:txBody>
          <a:bodyPr/>
          <a:lstStyle/>
          <a:p>
            <a:r>
              <a:rPr lang="en-US" dirty="0" smtClean="0"/>
              <a:t>Introduction to Parallel Programming &amp; Cluster Computing</a:t>
            </a:r>
          </a:p>
          <a:p>
            <a:pPr lvl="1"/>
            <a:r>
              <a:rPr lang="en-US" dirty="0" smtClean="0"/>
              <a:t>June 26 - July 1, Idaho State University, Pocatello – </a:t>
            </a:r>
            <a:r>
              <a:rPr lang="en-US" u="sng" dirty="0" smtClean="0"/>
              <a:t>SUNDAY</a:t>
            </a:r>
          </a:p>
          <a:p>
            <a:pPr lvl="1">
              <a:buNone/>
            </a:pPr>
            <a:r>
              <a:rPr lang="en-US" b="1" dirty="0" smtClean="0"/>
              <a:t>JOINTLY PRESENTED VIA VIDEOCONFERENCING WITH</a:t>
            </a:r>
          </a:p>
          <a:p>
            <a:pPr lvl="1"/>
            <a:r>
              <a:rPr lang="en-US" dirty="0" smtClean="0"/>
              <a:t>June 26 - July 1, University of Washington, Seattle – </a:t>
            </a:r>
            <a:r>
              <a:rPr lang="en-US" u="sng" dirty="0" smtClean="0"/>
              <a:t>SUNDAY</a:t>
            </a:r>
          </a:p>
          <a:p>
            <a:pPr lvl="1"/>
            <a:r>
              <a:rPr lang="en-US" b="1" dirty="0" smtClean="0"/>
              <a:t>ALSO AVAILABLE VIA VIDEOCONFERENCING WORLDWIDE</a:t>
            </a:r>
          </a:p>
          <a:p>
            <a:pPr lvl="1"/>
            <a:r>
              <a:rPr lang="en-US" b="1" dirty="0" smtClean="0"/>
              <a:t>RECORDINGS VIA STREAMING VIDEO (asynchronous)</a:t>
            </a:r>
          </a:p>
          <a:p>
            <a:r>
              <a:rPr lang="en-US" dirty="0" smtClean="0"/>
              <a:t>Intermediate Parallel Programming &amp; Cluster Computing</a:t>
            </a:r>
          </a:p>
          <a:p>
            <a:pPr lvl="1"/>
            <a:r>
              <a:rPr lang="en-US" dirty="0" smtClean="0"/>
              <a:t>July 31 - Aug 6, University of Oklahoma, Norman</a:t>
            </a:r>
          </a:p>
          <a:p>
            <a:pPr lvl="1">
              <a:buNone/>
            </a:pPr>
            <a:r>
              <a:rPr lang="en-US" b="1" dirty="0" smtClean="0"/>
              <a:t>JOINTLY PRESENTED VIA VIDEOCONFERENCING WITH</a:t>
            </a:r>
          </a:p>
          <a:p>
            <a:pPr lvl="1"/>
            <a:r>
              <a:rPr lang="en-US" dirty="0" smtClean="0"/>
              <a:t>July 31 - Aug 6, Polytechnic University of Puerto Rico, </a:t>
            </a:r>
            <a:r>
              <a:rPr lang="en-US" dirty="0" err="1" smtClean="0"/>
              <a:t>Hato</a:t>
            </a:r>
            <a:r>
              <a:rPr lang="en-US" dirty="0" smtClean="0"/>
              <a:t> Rey</a:t>
            </a:r>
          </a:p>
          <a:p>
            <a:pPr lvl="1"/>
            <a:r>
              <a:rPr lang="en-US" b="1" dirty="0" smtClean="0"/>
              <a:t>ALSO AVAILABLE VIA VIDEOCONFERENCING AND RECORDED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Workshops 2011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 dirty="0" smtClean="0"/>
              <a:t>Introduction to Computational Thinking</a:t>
            </a:r>
          </a:p>
          <a:p>
            <a:pPr lvl="1"/>
            <a:r>
              <a:rPr lang="en-US" dirty="0" smtClean="0"/>
              <a:t>Modeling and Simulation Across the Curriculum</a:t>
            </a:r>
          </a:p>
          <a:p>
            <a:pPr lvl="2"/>
            <a:r>
              <a:rPr lang="en-US" dirty="0" smtClean="0"/>
              <a:t>June 19 - 25, Wayne State College, Wayne NE – </a:t>
            </a:r>
            <a:r>
              <a:rPr lang="en-US" u="sng" dirty="0" smtClean="0"/>
              <a:t>COMPLETED</a:t>
            </a:r>
          </a:p>
          <a:p>
            <a:pPr lvl="2"/>
            <a:r>
              <a:rPr lang="en-US" dirty="0" smtClean="0"/>
              <a:t>July 10 - 16, Texas State Technical College, Waco</a:t>
            </a:r>
          </a:p>
          <a:p>
            <a:pPr lvl="1"/>
            <a:r>
              <a:rPr lang="en-US" dirty="0" smtClean="0"/>
              <a:t>Computational Thinking from a Parallel Perspective</a:t>
            </a:r>
          </a:p>
          <a:p>
            <a:pPr lvl="2"/>
            <a:r>
              <a:rPr lang="en-US" dirty="0" smtClean="0"/>
              <a:t>July 31 - Aug 6, Louisiana State University, Baton Rouge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z="1400" smtClean="0">
                <a:latin typeface="Franklin Gothic Medium Cond" pitchFamily="34" charset="0"/>
              </a:rPr>
              <a:pPr>
                <a:defRPr/>
              </a:pPr>
              <a:t>34</a:t>
            </a:fld>
            <a:endParaRPr lang="en-US" sz="14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Workshops 2011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648200"/>
          </a:xfrm>
        </p:spPr>
        <p:txBody>
          <a:bodyPr/>
          <a:lstStyle/>
          <a:p>
            <a:r>
              <a:rPr lang="en-US" dirty="0" smtClean="0"/>
              <a:t>Computational Biology for Biology Educators</a:t>
            </a:r>
          </a:p>
          <a:p>
            <a:pPr lvl="1"/>
            <a:r>
              <a:rPr lang="en-US" dirty="0" smtClean="0"/>
              <a:t>June 12 - 18, Lafayette College, Easton PA – </a:t>
            </a:r>
            <a:r>
              <a:rPr lang="en-US" u="sng" dirty="0" smtClean="0"/>
              <a:t>COMPLETED</a:t>
            </a:r>
          </a:p>
          <a:p>
            <a:pPr lvl="1"/>
            <a:r>
              <a:rPr lang="en-US" dirty="0" smtClean="0"/>
              <a:t>June 26 - July 2, Calvin College, Grand Rapids MI – </a:t>
            </a:r>
            <a:r>
              <a:rPr lang="en-US" u="sng" dirty="0" smtClean="0"/>
              <a:t>SUNDAY</a:t>
            </a:r>
          </a:p>
          <a:p>
            <a:r>
              <a:rPr lang="en-US" dirty="0" smtClean="0"/>
              <a:t>Computational Chemistry for Chemistry Educators</a:t>
            </a:r>
          </a:p>
          <a:p>
            <a:pPr lvl="1"/>
            <a:r>
              <a:rPr lang="en-US" dirty="0" smtClean="0"/>
              <a:t>July 24 - 30, Washington and Lee University, Lexington VA</a:t>
            </a:r>
          </a:p>
          <a:p>
            <a:pPr lvl="1">
              <a:buNone/>
            </a:pPr>
            <a:r>
              <a:rPr lang="en-US" b="1" dirty="0" smtClean="0"/>
              <a:t>JOINTLY PRESENTED VIA VIDEOCONFERENCING WITH</a:t>
            </a:r>
          </a:p>
          <a:p>
            <a:pPr lvl="1"/>
            <a:r>
              <a:rPr lang="en-US" dirty="0" smtClean="0"/>
              <a:t>July 24 - 30, Oklahoma State University, Stillwater</a:t>
            </a:r>
          </a:p>
          <a:p>
            <a:pPr lvl="1"/>
            <a:r>
              <a:rPr lang="en-US" b="1" dirty="0" smtClean="0"/>
              <a:t>ALSO AVAILABLE VIA VIDEOCONFERENCING AND RECORDED</a:t>
            </a:r>
            <a:endParaRPr lang="en-US" dirty="0" smtClean="0"/>
          </a:p>
          <a:p>
            <a:r>
              <a:rPr lang="en-US" dirty="0" smtClean="0"/>
              <a:t>Data-driven Computational Science: Modeling and Visualization</a:t>
            </a:r>
          </a:p>
          <a:p>
            <a:pPr lvl="1"/>
            <a:r>
              <a:rPr lang="en-US" dirty="0" smtClean="0"/>
              <a:t>June 19 - 25, Richard Stockton College, Pomona – </a:t>
            </a:r>
            <a:r>
              <a:rPr lang="en-US" u="sng" dirty="0" smtClean="0"/>
              <a:t>FINISHING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z="1400" smtClean="0">
                <a:latin typeface="Franklin Gothic Medium Cond" pitchFamily="34" charset="0"/>
              </a:rPr>
              <a:pPr>
                <a:defRPr/>
              </a:pPr>
              <a:t>35</a:t>
            </a:fld>
            <a:endParaRPr lang="en-US" sz="14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SC11 Education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39504"/>
            <a:ext cx="8077200" cy="2971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At the SC11 supercomputing conference, we’ll hold our annual Education Program, Sat Nov 12 – Tue Nov 15.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SC11 Education Chair: Henry Neeman                         (General Chair: Scott Lathrop)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REGISTRATION IS NOW OPEN!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You can apply to attend, either fully funded by SC11 or self-funded.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Plenary sessions, breakout sessions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z="1400" smtClean="0">
                <a:latin typeface="Franklin Gothic Medium Cond" pitchFamily="34" charset="0"/>
              </a:rPr>
              <a:pPr>
                <a:defRPr/>
              </a:pPr>
              <a:t>36</a:t>
            </a:fld>
            <a:endParaRPr lang="en-US" sz="1400" dirty="0">
              <a:latin typeface="Franklin Gothic Medium Con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42672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800100" lvl="1" indent="-342900" algn="l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200" kern="0" dirty="0" smtClean="0">
                <a:solidFill>
                  <a:schemeClr val="bg1"/>
                </a:solidFill>
                <a:latin typeface="Franklin Gothic Medium" pitchFamily="34" charset="0"/>
              </a:rPr>
              <a:t>Parallel Programming &amp; Cluster Computing</a:t>
            </a:r>
          </a:p>
          <a:p>
            <a:pPr marL="800100" lvl="1" indent="-342900" algn="l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ＭＳ Ｐゴシック" pitchFamily="-107" charset="-128"/>
                <a:cs typeface="+mn-cs"/>
              </a:rPr>
              <a:t>Computational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ＭＳ Ｐゴシック" pitchFamily="-107" charset="-128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ＭＳ Ｐゴシック" pitchFamily="-107" charset="-128"/>
                <a:cs typeface="+mn-cs"/>
              </a:rPr>
              <a:t>Thinking</a:t>
            </a:r>
          </a:p>
          <a:p>
            <a:pPr marL="800100" lvl="1" indent="-342900" algn="l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200" kern="0" dirty="0" smtClean="0">
                <a:solidFill>
                  <a:schemeClr val="bg1"/>
                </a:solidFill>
                <a:latin typeface="Franklin Gothic Medium" pitchFamily="34" charset="0"/>
              </a:rPr>
              <a:t>Computational Biology</a:t>
            </a:r>
          </a:p>
          <a:p>
            <a:pPr marL="800100" lvl="1" indent="-342900" algn="l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ＭＳ Ｐゴシック" pitchFamily="-107" charset="-128"/>
                <a:cs typeface="+mn-cs"/>
              </a:rPr>
              <a:t>Computational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ＭＳ Ｐゴシック" pitchFamily="-107" charset="-128"/>
                <a:cs typeface="+mn-cs"/>
              </a:rPr>
              <a:t> Chemistry</a:t>
            </a:r>
          </a:p>
          <a:p>
            <a:pPr marL="800100" lvl="1" indent="-342900" algn="l" eaLnBrk="0" hangingPunct="0">
              <a:spcBef>
                <a:spcPts val="400"/>
              </a:spcBef>
              <a:buClr>
                <a:schemeClr val="accent2"/>
              </a:buClr>
            </a:pPr>
            <a:endParaRPr kumimoji="0" lang="en-US" sz="22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itchFamily="34" charset="0"/>
              <a:ea typeface="ＭＳ Ｐゴシック" pitchFamily="-107" charset="-128"/>
              <a:cs typeface="+mn-cs"/>
            </a:endParaRPr>
          </a:p>
          <a:p>
            <a:pPr marL="800100" lvl="1" indent="-342900" algn="l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200" kern="0" baseline="0" dirty="0" smtClean="0">
                <a:solidFill>
                  <a:schemeClr val="bg1"/>
                </a:solidFill>
                <a:latin typeface="Franklin Gothic Medium" pitchFamily="34" charset="0"/>
              </a:rPr>
              <a:t>Computational</a:t>
            </a:r>
            <a:r>
              <a:rPr lang="en-US" sz="2200" kern="0" dirty="0" smtClean="0">
                <a:solidFill>
                  <a:schemeClr val="bg1"/>
                </a:solidFill>
                <a:latin typeface="Franklin Gothic Medium" pitchFamily="34" charset="0"/>
              </a:rPr>
              <a:t> Engineering</a:t>
            </a:r>
          </a:p>
          <a:p>
            <a:pPr marL="800100" lvl="1" indent="-342900" algn="l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200" kern="0" dirty="0" smtClean="0">
                <a:solidFill>
                  <a:schemeClr val="bg1"/>
                </a:solidFill>
                <a:latin typeface="Franklin Gothic Medium" pitchFamily="34" charset="0"/>
              </a:rPr>
              <a:t>Computational Mathematics</a:t>
            </a:r>
          </a:p>
          <a:p>
            <a:pPr marL="800100" lvl="1" indent="-342900" algn="l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200" kern="0" dirty="0" smtClean="0">
                <a:solidFill>
                  <a:schemeClr val="bg1"/>
                </a:solidFill>
                <a:latin typeface="Franklin Gothic Medium" pitchFamily="34" charset="0"/>
              </a:rPr>
              <a:t>Computational Physics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itchFamily="34" charset="0"/>
              <a:ea typeface="ＭＳ Ｐゴシック" pitchFamily="-107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u="sng" dirty="0" smtClean="0"/>
              <a:t>LittleFe</a:t>
            </a:r>
            <a:r>
              <a:rPr kumimoji="1" lang="en-US" altLang="ja-JP" dirty="0" smtClean="0"/>
              <a:t> is a little cluster in a box,  specifically DESIGNED FOR TEACHING:</a:t>
            </a:r>
          </a:p>
          <a:p>
            <a:pPr lvl="1"/>
            <a:r>
              <a:rPr kumimoji="1" lang="en-US" altLang="ja-JP" sz="2700" dirty="0" smtClean="0"/>
              <a:t>Costs $2500</a:t>
            </a:r>
          </a:p>
          <a:p>
            <a:pPr lvl="1"/>
            <a:r>
              <a:rPr kumimoji="1" lang="en-US" altLang="ja-JP" sz="2700" dirty="0" smtClean="0"/>
              <a:t>Perfectly portable, even on a plane</a:t>
            </a:r>
          </a:p>
          <a:p>
            <a:pPr lvl="1"/>
            <a:r>
              <a:rPr kumimoji="1" lang="en-US" altLang="ja-JP" sz="2700" dirty="0" smtClean="0"/>
              <a:t>Runs Bootable Cluster CD (BCCD) software stack (designed for teaching)</a:t>
            </a:r>
          </a:p>
          <a:p>
            <a:pPr lvl="1"/>
            <a:r>
              <a:rPr kumimoji="1" lang="en-US" altLang="ja-JP" sz="2700" dirty="0" smtClean="0"/>
              <a:t>littlefe.net, bccd.net</a:t>
            </a:r>
          </a:p>
          <a:p>
            <a:pPr lvl="1"/>
            <a:r>
              <a:rPr kumimoji="1" lang="en-US" altLang="ja-JP" sz="2700" dirty="0" smtClean="0"/>
              <a:t>“attractive nuisance”</a:t>
            </a:r>
          </a:p>
          <a:p>
            <a:pPr lvl="1">
              <a:buNone/>
            </a:pPr>
            <a:r>
              <a:rPr kumimoji="1" lang="en-US" altLang="ja-JP" sz="2700" dirty="0" smtClean="0"/>
              <a:t>		</a:t>
            </a:r>
          </a:p>
          <a:p>
            <a:pPr lvl="1">
              <a:buNone/>
            </a:pPr>
            <a:r>
              <a:rPr kumimoji="1" lang="en-US" altLang="ja-JP" sz="2700" dirty="0" smtClean="0"/>
              <a:t>    Students can’t stop playing with it!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z="1400" smtClean="0">
                <a:latin typeface="Franklin Gothic Medium Cond" pitchFamily="34" charset="0"/>
              </a:rPr>
              <a:pPr>
                <a:defRPr/>
              </a:pPr>
              <a:t>37</a:t>
            </a:fld>
            <a:endParaRPr lang="en-US" sz="1400" dirty="0">
              <a:latin typeface="Franklin Gothic Medium Cond" pitchFamily="34" charset="0"/>
            </a:endParaRPr>
          </a:p>
        </p:txBody>
      </p:sp>
      <p:pic>
        <p:nvPicPr>
          <p:cNvPr id="5" name="Picture 4" descr="littlefe_sced1_be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524000"/>
            <a:ext cx="1925803" cy="1444352"/>
          </a:xfrm>
          <a:prstGeom prst="rect">
            <a:avLst/>
          </a:prstGeom>
        </p:spPr>
      </p:pic>
      <p:pic>
        <p:nvPicPr>
          <p:cNvPr id="6" name="Picture 5" descr="littlefe_sced1_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352800"/>
            <a:ext cx="2590800" cy="1943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LittleFe @ Summer Workshops &amp; SC11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ja-JP" sz="2400" u="sng" dirty="0" smtClean="0"/>
              <a:t>Intel has committed co-funding</a:t>
            </a:r>
            <a:r>
              <a:rPr kumimoji="1" lang="en-US" altLang="ja-JP" sz="2400" dirty="0" smtClean="0"/>
              <a:t> for hardware and related costs: $75,000</a:t>
            </a:r>
          </a:p>
          <a:p>
            <a:pPr lvl="1"/>
            <a:r>
              <a:rPr kumimoji="1" lang="en-US" altLang="ja-JP" sz="2400" dirty="0" smtClean="0"/>
              <a:t>Build ~10 LittleFe units at Intermediate Parallel Programming &amp; Cluster Computing summer workshop (U Oklahoma &amp; Polytechnic U Puerto Rico)</a:t>
            </a:r>
          </a:p>
          <a:p>
            <a:pPr lvl="1"/>
            <a:r>
              <a:rPr kumimoji="1" lang="en-US" altLang="ja-JP" sz="2400" dirty="0" smtClean="0"/>
              <a:t>Build 10-15 LittleFe units at the SC11 Education Program, in the Communities Booth (across from the conference registration booth)</a:t>
            </a:r>
          </a:p>
          <a:p>
            <a:pPr lvl="1"/>
            <a:r>
              <a:rPr kumimoji="1" lang="en-US" altLang="ja-JP" sz="2400" dirty="0" smtClean="0"/>
              <a:t>Selection committee chooses institutions to award LittleFe units to, based on:</a:t>
            </a:r>
          </a:p>
          <a:p>
            <a:pPr lvl="2"/>
            <a:r>
              <a:rPr kumimoji="1" lang="en-US" altLang="ja-JP" sz="2200" dirty="0" smtClean="0"/>
              <a:t>Faculty already know some HPC and want to teach it</a:t>
            </a:r>
          </a:p>
          <a:p>
            <a:pPr lvl="2"/>
            <a:r>
              <a:rPr kumimoji="1" lang="en-US" altLang="ja-JP" sz="2200" dirty="0" smtClean="0"/>
              <a:t>Letter of commitment for curriculum changes</a:t>
            </a:r>
          </a:p>
          <a:p>
            <a:pPr lvl="2"/>
            <a:r>
              <a:rPr kumimoji="1" lang="en-US" altLang="ja-JP" sz="2200" dirty="0" smtClean="0"/>
              <a:t>Periodic checks that each unit is being used well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z="1400" smtClean="0">
                <a:latin typeface="Franklin Gothic Medium Cond" pitchFamily="34" charset="0"/>
              </a:rPr>
              <a:pPr>
                <a:defRPr/>
              </a:pPr>
              <a:t>38</a:t>
            </a:fld>
            <a:endParaRPr lang="en-US" sz="14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LittleFe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Evaluating now</a:t>
            </a:r>
          </a:p>
          <a:p>
            <a:r>
              <a:rPr lang="en-US" u="sng" dirty="0" smtClean="0"/>
              <a:t>45 applications for 25 units</a:t>
            </a:r>
          </a:p>
          <a:p>
            <a:pPr lvl="1"/>
            <a:r>
              <a:rPr lang="en-US" dirty="0" smtClean="0"/>
              <a:t>public, private, for-profit</a:t>
            </a:r>
          </a:p>
          <a:p>
            <a:pPr lvl="1"/>
            <a:r>
              <a:rPr lang="en-US" dirty="0" smtClean="0"/>
              <a:t>PhD-granting, masters-granting, primarily undergraduate, community colleges</a:t>
            </a:r>
          </a:p>
          <a:p>
            <a:pPr lvl="1"/>
            <a:r>
              <a:rPr lang="en-US" dirty="0" smtClean="0"/>
              <a:t>minority serving institutions</a:t>
            </a:r>
          </a:p>
          <a:p>
            <a:pPr lvl="1"/>
            <a:r>
              <a:rPr lang="en-US" dirty="0" smtClean="0"/>
              <a:t>21 US states &amp; territories (includes 7 EPSCoR)</a:t>
            </a:r>
          </a:p>
          <a:p>
            <a:pPr lvl="2"/>
            <a:r>
              <a:rPr lang="en-US" dirty="0" smtClean="0"/>
              <a:t>AR, CA, FL, GA, LA, MA, MD, MI, MN, NC, NJ, NY, OK, PA, PR, SC, SD, TX, VA, WA, WV</a:t>
            </a:r>
          </a:p>
          <a:p>
            <a:pPr lvl="1"/>
            <a:r>
              <a:rPr lang="en-US" dirty="0" smtClean="0"/>
              <a:t>several female and underrepresented minority faculty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z="1400" smtClean="0">
                <a:latin typeface="Franklin Gothic Medium Cond" pitchFamily="34" charset="0"/>
              </a:rPr>
              <a:pPr>
                <a:defRPr/>
              </a:pPr>
              <a:t>39</a:t>
            </a:fld>
            <a:endParaRPr lang="en-US" sz="14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8000" smtClean="0"/>
              <a:t>Thanks for</a:t>
            </a:r>
            <a:br>
              <a:rPr lang="en-US" sz="8000" smtClean="0"/>
            </a:br>
            <a:r>
              <a:rPr lang="en-US" sz="8000" smtClean="0"/>
              <a:t>your attention!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209800"/>
          </a:xfrm>
        </p:spPr>
        <p:txBody>
          <a:bodyPr/>
          <a:lstStyle/>
          <a:p>
            <a:r>
              <a:rPr lang="en-US" sz="8000" b="1" dirty="0" smtClean="0">
                <a:latin typeface="Agency FB" pitchFamily="34" charset="0"/>
              </a:rPr>
              <a:t>Questions?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www.oscer.ou.edu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hneeman@ou.edu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667000"/>
            <a:ext cx="7772400" cy="1143000"/>
          </a:xfrm>
        </p:spPr>
        <p:txBody>
          <a:bodyPr/>
          <a:lstStyle/>
          <a:p>
            <a:r>
              <a:rPr lang="en-US" sz="8000" smtClean="0"/>
              <a:t>Cyberinfrastructure and Students</a:t>
            </a:r>
          </a:p>
        </p:txBody>
      </p:sp>
      <p:sp>
        <p:nvSpPr>
          <p:cNvPr id="1341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Moore’s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In 1965, Gordon Moore was an engineer at Fairchild Semiconductor.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He noticed that the number of transistors that could be squeezed onto a chip was doubling about every 18 months.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It turns out that computer speed is roughly proportional to the number of transistors per unit area.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Moore wrote a paper about this concept, which became known as </a:t>
            </a:r>
            <a:r>
              <a:rPr lang="en-US" b="1" i="1" u="sng" smtClean="0"/>
              <a:t>“Moore’s Law.”</a:t>
            </a:r>
            <a:r>
              <a:rPr lang="en-US" smtClean="0"/>
              <a:t> </a:t>
            </a:r>
          </a:p>
        </p:txBody>
      </p:sp>
      <p:sp>
        <p:nvSpPr>
          <p:cNvPr id="1351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41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Moore’s Law Observed</a:t>
            </a: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984250" y="1027113"/>
          <a:ext cx="7104063" cy="4913312"/>
        </p:xfrm>
        <a:graphic>
          <a:graphicData uri="http://schemas.openxmlformats.org/presentationml/2006/ole">
            <p:oleObj spid="_x0000_s136195" name="Worksheet" r:id="rId5" imgW="8591702" imgH="5943447" progId="Excel.Sheet.8">
              <p:embed/>
            </p:oleObj>
          </a:graphicData>
        </a:graphic>
      </p:graphicFrame>
      <p:sp>
        <p:nvSpPr>
          <p:cNvPr id="136196" name="Line 4"/>
          <p:cNvSpPr>
            <a:spLocks noChangeShapeType="1"/>
          </p:cNvSpPr>
          <p:nvPr/>
        </p:nvSpPr>
        <p:spPr bwMode="auto">
          <a:xfrm flipV="1">
            <a:off x="2590800" y="2867025"/>
            <a:ext cx="4114800" cy="137160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934200" y="3962400"/>
            <a:ext cx="18288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>
                <a:solidFill>
                  <a:schemeClr val="bg1"/>
                </a:solidFill>
                <a:latin typeface="Franklin Gothic Medium" pitchFamily="34" charset="0"/>
              </a:rPr>
              <a:t>GFLOPs</a:t>
            </a:r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billions of calculations per second</a:t>
            </a:r>
          </a:p>
        </p:txBody>
      </p:sp>
      <p:sp>
        <p:nvSpPr>
          <p:cNvPr id="13619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EECAA3-9744-42BD-A076-412AAE38207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 Cond" pitchFamily="34" charset="0"/>
                <a:ea typeface="ＭＳ Ｐゴシック" pitchFamily="-107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  <a:ea typeface="ＭＳ Ｐゴシック" pitchFamily="-107" charset="-128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and Young Californians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3" y="1066800"/>
            <a:ext cx="7470775" cy="5105400"/>
          </a:xfrm>
        </p:spPr>
        <p:txBody>
          <a:bodyPr/>
          <a:lstStyle/>
          <a:p>
            <a:r>
              <a:rPr lang="en-US" dirty="0" smtClean="0"/>
              <a:t>Historically we’ve seen that whatever happens at the high end of computing today will be </a:t>
            </a:r>
            <a:r>
              <a:rPr lang="en-US" u="sng" dirty="0" smtClean="0">
                <a:solidFill>
                  <a:schemeClr val="accent2"/>
                </a:solidFill>
              </a:rPr>
              <a:t>on your desktop in 10 to 15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So, for California undergrads to learn about high end Cyberinfrastructure puts them ahead of the curve:</a:t>
            </a:r>
          </a:p>
          <a:p>
            <a:pPr lvl="1"/>
            <a:r>
              <a:rPr lang="en-US" dirty="0" smtClean="0"/>
              <a:t>they’ll be more competitive now;</a:t>
            </a:r>
          </a:p>
          <a:p>
            <a:pPr lvl="1"/>
            <a:r>
              <a:rPr lang="en-US" dirty="0" smtClean="0"/>
              <a:t>they’ll know something important about the future.</a:t>
            </a:r>
          </a:p>
        </p:txBody>
      </p:sp>
      <p:sp>
        <p:nvSpPr>
          <p:cNvPr id="137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43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Future is Now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Computing power doubles every 18 months.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Undergrads are about 20 years old.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Life expectancy in the US is about 80 years.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So they have about 60 years left.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 much more powerful will computers be in 60 years?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15 years = 10 doublings = 1024x ~ approx 1000 times better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30 years = 20 doublings ~ approx a million times better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45 years = 30 doublings ~ approx a billion times better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60 years = 40 doublings ~ approx a trillion times better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problem with the future: “The future always comes too fast, and in the wrong order.” (Alvin Toffler)</a:t>
            </a:r>
          </a:p>
        </p:txBody>
      </p:sp>
      <p:sp>
        <p:nvSpPr>
          <p:cNvPr id="1382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44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8000" smtClean="0"/>
              <a:t>Thanks for</a:t>
            </a:r>
            <a:br>
              <a:rPr lang="en-US" sz="8000" smtClean="0"/>
            </a:br>
            <a:r>
              <a:rPr lang="en-US" sz="8000" smtClean="0"/>
              <a:t>your attention!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209800"/>
          </a:xfrm>
        </p:spPr>
        <p:txBody>
          <a:bodyPr/>
          <a:lstStyle/>
          <a:p>
            <a:r>
              <a:rPr lang="en-US" sz="8000" b="1" dirty="0" smtClean="0">
                <a:latin typeface="Agency FB" pitchFamily="34" charset="0"/>
              </a:rPr>
              <a:t>Questions?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www.oscer.ou.edu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hneeman@ou.edu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33663" y="6172200"/>
            <a:ext cx="3995737" cy="4572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Cluster?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“… [W]hat a ship is … It's not just a keel and hull and a deck and sails. That's what a ship needs. But what a ship is ... is freedom.”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– Captain Jack Sparrow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   “Pirates of the Caribbean”</a:t>
            </a:r>
          </a:p>
        </p:txBody>
      </p:sp>
      <p:pic>
        <p:nvPicPr>
          <p:cNvPr id="36870" name="Picture 4" descr="capnj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4000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33663" y="6172200"/>
            <a:ext cx="3995737" cy="4572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 Cluster is ….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 cluster </a:t>
            </a:r>
            <a:r>
              <a:rPr lang="en-US" b="1" u="sng" dirty="0" smtClean="0"/>
              <a:t>needs</a:t>
            </a:r>
            <a:r>
              <a:rPr lang="en-US" dirty="0" smtClean="0"/>
              <a:t> of a collection of small computers, called </a:t>
            </a:r>
            <a:r>
              <a:rPr lang="en-US" b="1" i="1" u="sng" dirty="0" smtClean="0"/>
              <a:t>nodes</a:t>
            </a:r>
            <a:r>
              <a:rPr lang="en-US" dirty="0" smtClean="0"/>
              <a:t>, hooked together by an </a:t>
            </a:r>
            <a:r>
              <a:rPr lang="en-US" b="1" i="1" u="sng" dirty="0" smtClean="0"/>
              <a:t>interconnection network</a:t>
            </a:r>
            <a:r>
              <a:rPr lang="en-US" dirty="0" smtClean="0"/>
              <a:t>  (or </a:t>
            </a:r>
            <a:r>
              <a:rPr lang="en-US" b="1" i="1" u="sng" dirty="0" smtClean="0"/>
              <a:t>interconnect</a:t>
            </a:r>
            <a:r>
              <a:rPr lang="en-US" dirty="0" smtClean="0"/>
              <a:t> for short).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It also </a:t>
            </a:r>
            <a:r>
              <a:rPr lang="en-US" b="1" u="sng" dirty="0" smtClean="0"/>
              <a:t>needs</a:t>
            </a:r>
            <a:r>
              <a:rPr lang="en-US" dirty="0" smtClean="0"/>
              <a:t> software that allows the nodes to communicate over the interconnect.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But what a cluster </a:t>
            </a:r>
            <a:r>
              <a:rPr lang="en-US" b="1" u="sng" dirty="0" smtClean="0"/>
              <a:t>is</a:t>
            </a:r>
            <a:r>
              <a:rPr lang="en-US" dirty="0" smtClean="0"/>
              <a:t> … is all of these components working together as if they’re one big computer ... a </a:t>
            </a:r>
            <a:r>
              <a:rPr lang="en-US" b="1" u="sng" dirty="0" smtClean="0"/>
              <a:t>super</a:t>
            </a:r>
            <a:r>
              <a:rPr lang="en-US" dirty="0" smtClean="0"/>
              <a:t> computer.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633663" y="6172200"/>
            <a:ext cx="3995737" cy="4572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7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Actual Cluster</a:t>
            </a:r>
          </a:p>
        </p:txBody>
      </p:sp>
      <p:pic>
        <p:nvPicPr>
          <p:cNvPr id="38917" name="Picture 3" descr="boomerbac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boomerbac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12954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5228132" y="5486400"/>
            <a:ext cx="1420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Franklin Gothic Medium" pitchFamily="34" charset="0"/>
              </a:rPr>
              <a:t>Interconnect</a:t>
            </a:r>
          </a:p>
        </p:txBody>
      </p:sp>
      <p:sp>
        <p:nvSpPr>
          <p:cNvPr id="38921" name="Line 7"/>
          <p:cNvSpPr>
            <a:spLocks noChangeShapeType="1"/>
          </p:cNvSpPr>
          <p:nvPr/>
        </p:nvSpPr>
        <p:spPr bwMode="auto">
          <a:xfrm flipH="1" flipV="1">
            <a:off x="1828800" y="3581400"/>
            <a:ext cx="3429000" cy="1981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2" name="Line 8"/>
          <p:cNvSpPr>
            <a:spLocks noChangeShapeType="1"/>
          </p:cNvSpPr>
          <p:nvPr/>
        </p:nvSpPr>
        <p:spPr bwMode="auto">
          <a:xfrm flipV="1">
            <a:off x="5715000" y="4495800"/>
            <a:ext cx="152400" cy="1066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6705600" y="5562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Franklin Gothic Medium" pitchFamily="34" charset="0"/>
              </a:rPr>
              <a:t>Nodes</a:t>
            </a:r>
            <a:endParaRPr 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38924" name="Line 10"/>
          <p:cNvSpPr>
            <a:spLocks noChangeShapeType="1"/>
          </p:cNvSpPr>
          <p:nvPr/>
        </p:nvSpPr>
        <p:spPr bwMode="auto">
          <a:xfrm flipV="1">
            <a:off x="7239000" y="4572000"/>
            <a:ext cx="152400" cy="1066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5" name="Line 11"/>
          <p:cNvSpPr>
            <a:spLocks noChangeShapeType="1"/>
          </p:cNvSpPr>
          <p:nvPr/>
        </p:nvSpPr>
        <p:spPr bwMode="auto">
          <a:xfrm flipH="1" flipV="1">
            <a:off x="2971800" y="4648200"/>
            <a:ext cx="2667000" cy="1447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6" name="Line 12"/>
          <p:cNvSpPr>
            <a:spLocks noChangeShapeType="1"/>
          </p:cNvSpPr>
          <p:nvPr/>
        </p:nvSpPr>
        <p:spPr bwMode="auto">
          <a:xfrm flipV="1">
            <a:off x="5638800" y="5791200"/>
            <a:ext cx="1295400" cy="304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33663" y="6172200"/>
            <a:ext cx="3995737" cy="4572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1,076 Intel Xeon CPU chips/4304 cores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528 dual socket/quad core </a:t>
            </a:r>
            <a:r>
              <a:rPr lang="en-US" sz="1400" dirty="0" err="1" smtClean="0"/>
              <a:t>Harpertown</a:t>
            </a:r>
            <a:r>
              <a:rPr lang="en-US" sz="1400" dirty="0" smtClean="0"/>
              <a:t> 2.0 GHz, 16 GB each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3 dual socket/quad core </a:t>
            </a:r>
            <a:r>
              <a:rPr lang="en-US" sz="1400" dirty="0" err="1" smtClean="0"/>
              <a:t>Harpertown</a:t>
            </a:r>
            <a:r>
              <a:rPr lang="en-US" sz="1400" dirty="0" smtClean="0"/>
              <a:t> 2.66 GHz, 16 GB each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3 dual socket/quad core </a:t>
            </a:r>
            <a:r>
              <a:rPr lang="en-US" sz="1400" dirty="0" err="1" smtClean="0"/>
              <a:t>Clovertown</a:t>
            </a:r>
            <a:r>
              <a:rPr lang="en-US" sz="1400" dirty="0" smtClean="0"/>
              <a:t> 2.33 GHz, 16 GB each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2 x quad socket/quad core Tigerton, 2.4 GHz, 128 GB each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8,800 GB RAM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/>
              <a:t>~130 TB globally accessible disk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err="1" smtClean="0"/>
              <a:t>QLogic</a:t>
            </a:r>
            <a:r>
              <a:rPr lang="en-US" dirty="0" smtClean="0"/>
              <a:t>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Force10 Networks Gigabit Ethernet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Red Hat Enterprise Linux 5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/>
              <a:t>Peak speed: 34.5 TFLOPs*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 smtClean="0"/>
              <a:t>*TFLOPs: trillion calculations per second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OU’s Dell Intel Xeon Linux Cluster</a:t>
            </a:r>
          </a:p>
        </p:txBody>
      </p:sp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5043488" y="5562600"/>
            <a:ext cx="365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sooner.oscer.ou.edu</a:t>
            </a:r>
          </a:p>
        </p:txBody>
      </p:sp>
      <p:pic>
        <p:nvPicPr>
          <p:cNvPr id="33799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1905000"/>
            <a:ext cx="2801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33663" y="6172200"/>
            <a:ext cx="3995737" cy="4572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029200" cy="4800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 smtClean="0"/>
              <a:t>DEBUTED NOVEMBER 2008 AT: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dirty="0" smtClean="0"/>
              <a:t>#90 worldwide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dirty="0" smtClean="0"/>
              <a:t>#47 in the US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dirty="0" smtClean="0"/>
              <a:t>#14 among US academic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en-US" b="1" dirty="0" smtClean="0"/>
              <a:t>#10 among US academic excluding TeraGrid/XSEDE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dirty="0" smtClean="0"/>
              <a:t>#2 in the Big 12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dirty="0" smtClean="0"/>
              <a:t>#1 in the Big 12                excluding TeraGrid/XSEDE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OU’s Dell Intel Xeon Linux Cluster</a:t>
            </a:r>
          </a:p>
        </p:txBody>
      </p:sp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5043488" y="5562600"/>
            <a:ext cx="365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sooner.oscer.ou.edu</a:t>
            </a:r>
          </a:p>
        </p:txBody>
      </p:sp>
      <p:pic>
        <p:nvPicPr>
          <p:cNvPr id="34823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1905000"/>
            <a:ext cx="2801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4"/>
  <p:tag name="NBP" val="1"/>
  <p:tag name="BSN" val="54"/>
  <p:tag name="SVT" val="TRUE"/>
  <p:tag name="CVB" val="54"/>
  <p:tag name="SPT" val="FALSE"/>
  <p:tag name="CII" val="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"/>
  <p:tag name="NBP" val="1"/>
  <p:tag name="BSN" val="3"/>
  <p:tag name="SVT" val="TRUE"/>
  <p:tag name="CVB" val="3"/>
  <p:tag name="SPT" val="FALSE"/>
  <p:tag name="CII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BSN" val="6"/>
  <p:tag name="SVT" val="TRUE"/>
  <p:tag name="CVB" val="6"/>
  <p:tag name="SPT" val="FALSE"/>
  <p:tag name="CII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6"/>
  <p:tag name="NBP" val="1"/>
  <p:tag name="CVB" val="106"/>
  <p:tag name="SPT" val="FALSE"/>
  <p:tag name="BSN" val="106"/>
  <p:tag name="LFXCI" val="0"/>
  <p:tag name="SVT" val="TRUE"/>
  <p:tag name="CII" val="1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3"/>
  <p:tag name="NBP" val="1"/>
  <p:tag name="BSN" val="53"/>
  <p:tag name="SVT" val="TRUE"/>
  <p:tag name="CVB" val="53"/>
  <p:tag name="SPT" val="FALSE"/>
  <p:tag name="CII" val="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4"/>
  <p:tag name="NBP" val="1"/>
  <p:tag name="BSN" val="54"/>
  <p:tag name="SVT" val="TRUE"/>
  <p:tag name="CVB" val="54"/>
  <p:tag name="SPT" val="FALSE"/>
  <p:tag name="CII" val="5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3"/>
  <p:tag name="NBP" val="1"/>
  <p:tag name="BSN" val="53"/>
  <p:tag name="SVT" val="TRUE"/>
  <p:tag name="CVB" val="53"/>
  <p:tag name="SPT" val="FALSE"/>
  <p:tag name="CII" val="5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4"/>
  <p:tag name="NBP" val="1"/>
  <p:tag name="BSN" val="54"/>
  <p:tag name="SVT" val="TRUE"/>
  <p:tag name="CVB" val="54"/>
  <p:tag name="SPT" val="FALSE"/>
  <p:tag name="CII" val="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"/>
  <p:tag name="NBP" val="1"/>
  <p:tag name="BSN" val="3"/>
  <p:tag name="SVT" val="TRUE"/>
  <p:tag name="CVB" val="3"/>
  <p:tag name="SPT" val="FALSE"/>
  <p:tag name="CII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8"/>
  <p:tag name="NBP" val="1"/>
  <p:tag name="BSN" val="58"/>
  <p:tag name="SVT" val="TRUE"/>
  <p:tag name="CVB" val="58"/>
  <p:tag name="SPT" val="FALSE"/>
  <p:tag name="CII" val="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9"/>
  <p:tag name="NBP" val="1"/>
  <p:tag name="BSN" val="59"/>
  <p:tag name="SVT" val="TRUE"/>
  <p:tag name="CVB" val="59"/>
  <p:tag name="SPT" val="FALSE"/>
  <p:tag name="CII" val="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1"/>
  <p:tag name="NBP" val="1"/>
  <p:tag name="CVB" val="61"/>
  <p:tag name="SPT" val="FALSE"/>
  <p:tag name="BSN" val="61"/>
  <p:tag name="LFXCI" val="0"/>
  <p:tag name="SVT" val="TRUE"/>
  <p:tag name="CII" val="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2"/>
  <p:tag name="NBP" val="1"/>
  <p:tag name="BSN" val="62"/>
  <p:tag name="SVT" val="TRUE"/>
  <p:tag name="CVB" val="62"/>
  <p:tag name="SPT" val="FALSE"/>
  <p:tag name="CII" val="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2"/>
  <p:tag name="NBP" val="1"/>
  <p:tag name="BSN" val="102"/>
  <p:tag name="SVT" val="TRUE"/>
  <p:tag name="CVB" val="102"/>
  <p:tag name="SPT" val="FALSE"/>
  <p:tag name="CII" val="1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3"/>
  <p:tag name="NBP" val="1"/>
  <p:tag name="BSN" val="103"/>
  <p:tag name="SVT" val="TRUE"/>
  <p:tag name="CVB" val="103"/>
  <p:tag name="SPT" val="FALSE"/>
  <p:tag name="CII" val="1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5"/>
  <p:tag name="NBP" val="1"/>
  <p:tag name="BSN" val="105"/>
  <p:tag name="SVT" val="TRUE"/>
  <p:tag name="CVB" val="105"/>
  <p:tag name="SPT" val="FALSE"/>
  <p:tag name="CII" val="1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Frutiger LT Std 55 Roman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6249</TotalTime>
  <Words>2658</Words>
  <Application>Microsoft Office PowerPoint</Application>
  <PresentationFormat>On-screen Show (4:3)</PresentationFormat>
  <Paragraphs>337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Blends</vt:lpstr>
      <vt:lpstr>Worksheet</vt:lpstr>
      <vt:lpstr>Cyberinfrastructure Day @ California State University Dominguez Hills Friday June 24 2011</vt:lpstr>
      <vt:lpstr>PEOPLE</vt:lpstr>
      <vt:lpstr>THINGS</vt:lpstr>
      <vt:lpstr>Thanks for your attention!</vt:lpstr>
      <vt:lpstr>What is a Cluster?</vt:lpstr>
      <vt:lpstr>What a Cluster is ….</vt:lpstr>
      <vt:lpstr>An Actual Cluster</vt:lpstr>
      <vt:lpstr>OU’s Dell Intel Xeon Linux Cluster</vt:lpstr>
      <vt:lpstr>OU’s Dell Intel Xeon Linux Cluster</vt:lpstr>
      <vt:lpstr>OU’s Dell Intel Xeon Linux Cluster</vt:lpstr>
      <vt:lpstr>Moore’s Law</vt:lpstr>
      <vt:lpstr>Moore’s Law Observed</vt:lpstr>
      <vt:lpstr>Moore’s Law: 2008 vs 2011 (CPU)</vt:lpstr>
      <vt:lpstr>Moore’s Law: 2008 vs 2011 (GPU)</vt:lpstr>
      <vt:lpstr>What are Clusters Used For?</vt:lpstr>
      <vt:lpstr>So You Want to Buy a Cluster ...</vt:lpstr>
      <vt:lpstr>So You Want to Buy a Cluster ...</vt:lpstr>
      <vt:lpstr>NSF Major Research Instrumentation (MRI)</vt:lpstr>
      <vt:lpstr>NSF MRI Budget</vt:lpstr>
      <vt:lpstr>NSF MRI Hardware</vt:lpstr>
      <vt:lpstr>NSF MRI Projects to Use the Hardware</vt:lpstr>
      <vt:lpstr>Oklahoma Cyberinfrastructure Initiative</vt:lpstr>
      <vt:lpstr>OK vs LA</vt:lpstr>
      <vt:lpstr>OK Cyberinfrastructure Initiative (OCII)</vt:lpstr>
      <vt:lpstr>OCII Accomplishments</vt:lpstr>
      <vt:lpstr>OCII Outcomes</vt:lpstr>
      <vt:lpstr> External Funding Outcomes (OU)</vt:lpstr>
      <vt:lpstr>Publications Facilitated by OSCER</vt:lpstr>
      <vt:lpstr>Education Outcomes</vt:lpstr>
      <vt:lpstr>Lessons Learned</vt:lpstr>
      <vt:lpstr>Cyberinfrastructure Education</vt:lpstr>
      <vt:lpstr>Summer Tutorial Workshop Series</vt:lpstr>
      <vt:lpstr>Summer Workshops 2011</vt:lpstr>
      <vt:lpstr>Summer Workshops 2011 (cont’d)</vt:lpstr>
      <vt:lpstr>Summer Workshops 2011 (cont’d)</vt:lpstr>
      <vt:lpstr>SC11 Education Program</vt:lpstr>
      <vt:lpstr>LittleFe</vt:lpstr>
      <vt:lpstr>LittleFe @ Summer Workshops &amp; SC11</vt:lpstr>
      <vt:lpstr>LittleFe Applications</vt:lpstr>
      <vt:lpstr>Cyberinfrastructure and Students</vt:lpstr>
      <vt:lpstr>Moore’s Law</vt:lpstr>
      <vt:lpstr>Moore’s Law Observed</vt:lpstr>
      <vt:lpstr>CI and Young Californians</vt:lpstr>
      <vt:lpstr>The Future is Now</vt:lpstr>
      <vt:lpstr>Thanks for your attention!</vt:lpstr>
    </vt:vector>
  </TitlesOfParts>
  <Company>University of Oklahoma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and Statewide Cyberinfrastructure: Dollars and Sense</dc:title>
  <dc:creator>Henry Neeman</dc:creator>
  <cp:lastModifiedBy>hneeman</cp:lastModifiedBy>
  <cp:revision>396</cp:revision>
  <cp:lastPrinted>1601-01-01T00:00:00Z</cp:lastPrinted>
  <dcterms:created xsi:type="dcterms:W3CDTF">2001-08-18T12:37:15Z</dcterms:created>
  <dcterms:modified xsi:type="dcterms:W3CDTF">2011-06-24T20:23:56Z</dcterms:modified>
</cp:coreProperties>
</file>